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3"/>
  </p:notesMasterIdLst>
  <p:sldIdLst>
    <p:sldId id="256" r:id="rId2"/>
    <p:sldId id="275" r:id="rId3"/>
    <p:sldId id="257" r:id="rId4"/>
    <p:sldId id="258" r:id="rId5"/>
    <p:sldId id="272" r:id="rId6"/>
    <p:sldId id="259" r:id="rId7"/>
    <p:sldId id="273" r:id="rId8"/>
    <p:sldId id="276" r:id="rId9"/>
    <p:sldId id="270" r:id="rId10"/>
    <p:sldId id="271" r:id="rId11"/>
    <p:sldId id="261" r:id="rId12"/>
    <p:sldId id="277" r:id="rId13"/>
    <p:sldId id="262" r:id="rId14"/>
    <p:sldId id="263" r:id="rId15"/>
    <p:sldId id="264" r:id="rId16"/>
    <p:sldId id="265" r:id="rId17"/>
    <p:sldId id="278" r:id="rId18"/>
    <p:sldId id="266" r:id="rId19"/>
    <p:sldId id="267" r:id="rId20"/>
    <p:sldId id="268" r:id="rId21"/>
    <p:sldId id="269" r:id="rId22"/>
  </p:sldIdLst>
  <p:sldSz cx="9144000" cy="5143500" type="screen16x9"/>
  <p:notesSz cx="6858000" cy="9144000"/>
  <p:embeddedFontLst>
    <p:embeddedFont>
      <p:font typeface="Proxima Nov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49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96ea520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96ea520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96ea5202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96ea5202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96ea5202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96ea5202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96ea5202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96ea5202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96208155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96208155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96ea5202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96ea5202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96208155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96208155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6208155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6208155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6208155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6208155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243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96ea520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96ea520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96ea520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96ea520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104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96ea5202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96ea5202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205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96ea5202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96ea5202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809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96ea5202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96ea5202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571250"/>
            <a:ext cx="8123100" cy="20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INITIATION AU </a:t>
            </a:r>
            <a:endParaRPr sz="6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0000"/>
                </a:solidFill>
              </a:rPr>
              <a:t>HTML</a:t>
            </a:r>
            <a:r>
              <a:rPr lang="en" sz="6000" b="1" dirty="0"/>
              <a:t> &amp; </a:t>
            </a:r>
            <a:r>
              <a:rPr lang="en" sz="6000" b="1" dirty="0">
                <a:solidFill>
                  <a:srgbClr val="3C78D8"/>
                </a:solidFill>
              </a:rPr>
              <a:t>CSS</a:t>
            </a:r>
            <a:endParaRPr sz="6000" b="1" dirty="0">
              <a:solidFill>
                <a:srgbClr val="3C78D8"/>
              </a:solidFill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551050"/>
            <a:ext cx="81231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Avec la participation de </a:t>
            </a:r>
            <a:r>
              <a:rPr lang="en" sz="2000" u="sng"/>
              <a:t>ADJANKE Jo</a:t>
            </a:r>
            <a:r>
              <a:rPr lang="en" sz="2100" u="sng">
                <a:latin typeface="Calibri"/>
                <a:ea typeface="Calibri"/>
                <a:cs typeface="Calibri"/>
                <a:sym typeface="Calibri"/>
              </a:rPr>
              <a:t>ë</a:t>
            </a:r>
            <a:r>
              <a:rPr lang="en" sz="2000" u="sng"/>
              <a:t>l</a:t>
            </a:r>
            <a:r>
              <a:rPr lang="en" sz="2000"/>
              <a:t>, </a:t>
            </a:r>
            <a:r>
              <a:rPr lang="en" sz="2000" u="sng"/>
              <a:t>HOUANGASSI  Yvette</a:t>
            </a:r>
            <a:r>
              <a:rPr lang="en" sz="2000"/>
              <a:t> et </a:t>
            </a:r>
            <a:r>
              <a:rPr lang="en" sz="2000" u="sng"/>
              <a:t>KUAKUVI Jérémie</a:t>
            </a:r>
            <a:r>
              <a:rPr lang="en" sz="2000"/>
              <a:t> . </a:t>
            </a:r>
            <a:endParaRPr sz="2000"/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510450" y="4579125"/>
            <a:ext cx="81231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Communauté OOZONS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7694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Intégration de Médias</a:t>
            </a:r>
            <a:endParaRPr sz="3600" b="1" dirty="0"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311700" y="939175"/>
            <a:ext cx="85206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Audio (</a:t>
            </a:r>
            <a:r>
              <a:rPr lang="en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&lt;audio&gt;</a:t>
            </a:r>
            <a:r>
              <a:rPr lang="en" sz="1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: </a:t>
            </a: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Pour intégrer un fichier audio.</a:t>
            </a:r>
            <a:endParaRPr lang="en" sz="1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3A53C7D-1BD3-606B-14C7-C8D5123C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6720"/>
            <a:ext cx="9144000" cy="45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5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Intégration de Médias</a:t>
            </a:r>
            <a:endParaRPr sz="3600" b="1"/>
          </a:p>
        </p:txBody>
      </p:sp>
      <p:sp>
        <p:nvSpPr>
          <p:cNvPr id="138" name="Google Shape;138;p30"/>
          <p:cNvSpPr txBox="1">
            <a:spLocks noGrp="1"/>
          </p:cNvSpPr>
          <p:nvPr>
            <p:ph type="body" idx="1"/>
          </p:nvPr>
        </p:nvSpPr>
        <p:spPr>
          <a:xfrm>
            <a:off x="311700" y="939175"/>
            <a:ext cx="85206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Vidéo (</a:t>
            </a:r>
            <a:r>
              <a:rPr lang="en" sz="2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&lt;video&gt;</a:t>
            </a: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: </a:t>
            </a:r>
            <a:endParaRPr sz="2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Pour intégrer une vidéo.</a:t>
            </a: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2200D76-AE3F-F971-709C-0E6E2427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700" y="838584"/>
            <a:ext cx="9144000" cy="45854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C716F-2F3E-0538-A43F-3F888700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33" y="1999050"/>
            <a:ext cx="3508933" cy="572700"/>
          </a:xfrm>
        </p:spPr>
        <p:txBody>
          <a:bodyPr/>
          <a:lstStyle/>
          <a:p>
            <a:r>
              <a:rPr lang="fr-FR" b="1" dirty="0"/>
              <a:t>LES TABLEAUX </a:t>
            </a:r>
          </a:p>
        </p:txBody>
      </p:sp>
    </p:spTree>
    <p:extLst>
      <p:ext uri="{BB962C8B-B14F-4D97-AF65-F5344CB8AC3E}">
        <p14:creationId xmlns:p14="http://schemas.microsoft.com/office/powerpoint/2010/main" val="256109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Tableaux en HTML</a:t>
            </a:r>
            <a:endParaRPr sz="3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1"/>
          </p:nvPr>
        </p:nvSpPr>
        <p:spPr>
          <a:xfrm>
            <a:off x="311700" y="874525"/>
            <a:ext cx="8520600" cy="4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Structure et Attributs :</a:t>
            </a:r>
            <a:endParaRPr sz="17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Création d'un Tableau :</a:t>
            </a:r>
            <a:endParaRPr sz="1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2D7DF2-2B70-C9A8-08BB-6DC29671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688" y="712925"/>
            <a:ext cx="772092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Tableaux en HTML</a:t>
            </a:r>
            <a:endParaRPr sz="3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312650-ED5B-6E6A-89EF-CAF6BF84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700" y="140225"/>
            <a:ext cx="9144000" cy="48409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Tableaux en HTML</a:t>
            </a:r>
            <a:endParaRPr sz="3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3"/>
          <p:cNvSpPr txBox="1">
            <a:spLocks noGrp="1"/>
          </p:cNvSpPr>
          <p:nvPr>
            <p:ph type="body" idx="1"/>
          </p:nvPr>
        </p:nvSpPr>
        <p:spPr>
          <a:xfrm>
            <a:off x="311700" y="874525"/>
            <a:ext cx="8520600" cy="4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Fusion de Cellules :</a:t>
            </a:r>
            <a:endParaRPr sz="1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Colspan</a:t>
            </a: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e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Rowspan</a:t>
            </a: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 Permet de fusionner des cellules horizontalement (</a:t>
            </a:r>
            <a:r>
              <a:rPr lang="e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colspan</a:t>
            </a: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ou verticalement (</a:t>
            </a:r>
            <a:r>
              <a:rPr lang="en" sz="14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rowspan</a:t>
            </a: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FC9A7B-CCDE-8627-AD06-A05D982C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096" y="641445"/>
            <a:ext cx="772092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Tableaux en HTML</a:t>
            </a:r>
            <a:endParaRPr sz="3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F90E077-1D04-D1DC-7F07-E1036072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700" y="140225"/>
            <a:ext cx="9144000" cy="48409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638DD-3A1F-DC87-03F7-3B83C3B3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84" y="1999050"/>
            <a:ext cx="4026384" cy="572700"/>
          </a:xfrm>
        </p:spPr>
        <p:txBody>
          <a:bodyPr/>
          <a:lstStyle/>
          <a:p>
            <a:r>
              <a:rPr lang="fr-FR" b="1" dirty="0"/>
              <a:t>TRAVAUX PRATIQUES </a:t>
            </a:r>
          </a:p>
        </p:txBody>
      </p:sp>
    </p:spTree>
    <p:extLst>
      <p:ext uri="{BB962C8B-B14F-4D97-AF65-F5344CB8AC3E}">
        <p14:creationId xmlns:p14="http://schemas.microsoft.com/office/powerpoint/2010/main" val="3081040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Exercices pratiques</a:t>
            </a:r>
            <a:endParaRPr sz="3600" b="1"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Exerccice 1 :</a:t>
            </a:r>
            <a:r>
              <a:rPr lang="en" sz="1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Pratiquer les concepts appris en créant un fichier HTML nommé ( jour2.html )  avec les éléments suivants :</a:t>
            </a:r>
            <a:endParaRPr sz="19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Créez un lien relatif vers une autre page (`page2.html`).</a:t>
            </a:r>
            <a:endParaRPr sz="19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Ajoutez un lien vers une ancre pour naviguer vers une section de la même page.</a:t>
            </a:r>
            <a:endParaRPr sz="19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Intégrez une image et un fichier audio ou vidéo.</a:t>
            </a:r>
            <a:endParaRPr sz="19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9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Exercices pratiques</a:t>
            </a:r>
            <a:endParaRPr sz="3600" b="1"/>
          </a:p>
        </p:txBody>
      </p:sp>
      <p:sp>
        <p:nvSpPr>
          <p:cNvPr id="174" name="Google Shape;174;p36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Exercice 2 : Création d'un Tableau d'Images avec Liens</a:t>
            </a: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Créez un fichier HTML nommé `jour2.html`.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Ajoutez le titre "TP1".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Créez un tableau à 2 lignes et 2 colonnes.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Dans chaque cellule, insérez une image. Chaque image doit être un lien qui, lorsqu'on clique dessus, mène à une page contenant uniquement cette image.</a:t>
            </a: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9D7747-67DF-C49A-8F19-61D1506B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74" y="196650"/>
            <a:ext cx="1580707" cy="755700"/>
          </a:xfrm>
        </p:spPr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JOUR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6F5CC6-5F54-6B9F-0348-95BB3472E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767" y="1162493"/>
            <a:ext cx="2977933" cy="3406507"/>
          </a:xfrm>
        </p:spPr>
        <p:txBody>
          <a:bodyPr/>
          <a:lstStyle/>
          <a:p>
            <a:r>
              <a:rPr lang="fr-FR" sz="1600" b="1" dirty="0">
                <a:solidFill>
                  <a:schemeClr val="tx1"/>
                </a:solidFill>
              </a:rPr>
              <a:t>Objectifs </a:t>
            </a:r>
          </a:p>
          <a:p>
            <a:pPr marL="152400" indent="0">
              <a:buNone/>
            </a:pPr>
            <a:endParaRPr lang="fr-FR" sz="1600" b="1" dirty="0"/>
          </a:p>
          <a:p>
            <a:pPr>
              <a:buFontTx/>
              <a:buChar char="-"/>
            </a:pPr>
            <a:r>
              <a:rPr lang="fr-FR" sz="1600" b="1" dirty="0"/>
              <a:t>Savoir utiliser les liens en html</a:t>
            </a:r>
          </a:p>
          <a:p>
            <a:pPr marL="152400" indent="0">
              <a:buNone/>
            </a:pPr>
            <a:endParaRPr lang="fr-FR" sz="1600" b="1" dirty="0"/>
          </a:p>
          <a:p>
            <a:pPr>
              <a:buFontTx/>
              <a:buChar char="-"/>
            </a:pPr>
            <a:r>
              <a:rPr lang="fr-FR" sz="1600" b="1" dirty="0"/>
              <a:t>Savoir définir et utiliser un tableau </a:t>
            </a:r>
          </a:p>
          <a:p>
            <a:pPr>
              <a:buFontTx/>
              <a:buChar char="-"/>
            </a:pPr>
            <a:endParaRPr lang="fr-FR" sz="1600" b="1" dirty="0"/>
          </a:p>
          <a:p>
            <a:pPr>
              <a:buFontTx/>
              <a:buChar char="-"/>
            </a:pPr>
            <a:r>
              <a:rPr lang="fr-FR" sz="1600" b="1" dirty="0"/>
              <a:t>Savoir utiliser les </a:t>
            </a:r>
            <a:r>
              <a:rPr lang="fr-FR" sz="1600" b="1" dirty="0" err="1"/>
              <a:t>medias</a:t>
            </a:r>
            <a:endParaRPr lang="fr-FR" sz="1600" b="1" dirty="0"/>
          </a:p>
          <a:p>
            <a:pPr>
              <a:buFontTx/>
              <a:buChar char="-"/>
            </a:pPr>
            <a:endParaRPr lang="fr-FR" sz="1600" b="1" dirty="0"/>
          </a:p>
          <a:p>
            <a:pPr>
              <a:buFontTx/>
              <a:buChar char="-"/>
            </a:pPr>
            <a:r>
              <a:rPr lang="fr-FR" sz="1600" b="1" dirty="0"/>
              <a:t>Savoir générer une galerie d’image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3517AB-185B-BCB7-221A-A991A22A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623" y="155944"/>
            <a:ext cx="5493489" cy="48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6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Exercices pratiques</a:t>
            </a:r>
            <a:endParaRPr sz="3600" b="1" dirty="0"/>
          </a:p>
        </p:txBody>
      </p:sp>
      <p:sp>
        <p:nvSpPr>
          <p:cNvPr id="180" name="Google Shape;180;p37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Exercice 3 : Utilisation Avancée des Balises</a:t>
            </a:r>
            <a:endParaRPr sz="21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1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Créez un fichier HTML nommé `exercice3.html`.</a:t>
            </a:r>
            <a:endParaRPr sz="21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Utilisez au moins cinq des balises suivantes : header, footer, section, article, aside.</a:t>
            </a:r>
            <a:endParaRPr sz="21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Ajoutez du contenu textuel significatif dans chaque section.</a:t>
            </a:r>
            <a:endParaRPr sz="21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FIN du Jour 2, merci pour votre participation active </a:t>
            </a:r>
            <a:br>
              <a:rPr lang="en" sz="3600" b="1" dirty="0"/>
            </a:br>
            <a:br>
              <a:rPr lang="en" sz="3600" b="1" dirty="0"/>
            </a:br>
            <a:endParaRPr sz="3600" b="1" dirty="0"/>
          </a:p>
        </p:txBody>
      </p:sp>
      <p:sp>
        <p:nvSpPr>
          <p:cNvPr id="186" name="Google Shape;186;p38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 certaines parties du cours vous ont paru floues ou incomprises, n'hésitez pas à poser des questions.</a:t>
            </a:r>
            <a:endParaRPr sz="2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510363" y="445024"/>
            <a:ext cx="8321937" cy="2645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500" b="1" dirty="0">
                <a:latin typeface="Calibri"/>
                <a:ea typeface="Calibri"/>
                <a:cs typeface="Calibri"/>
                <a:sym typeface="Calibri"/>
              </a:rPr>
              <a:t>                  </a:t>
            </a:r>
            <a:br>
              <a:rPr lang="en" sz="3500" b="1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" sz="35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3500" b="1" dirty="0">
                <a:latin typeface="Calibri"/>
                <a:ea typeface="Calibri"/>
                <a:cs typeface="Calibri"/>
                <a:sym typeface="Calibri"/>
              </a:rPr>
              <a:t>                           Les    Liens</a:t>
            </a:r>
            <a:endParaRPr sz="35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 b="1"/>
              <a:t>Lien en HTML</a:t>
            </a:r>
            <a:endParaRPr sz="3600" b="1"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311700" y="939175"/>
            <a:ext cx="85206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Lien Absolu : Un lien qui spécifie l'URL complète de la page vers laquelle vous souhaitez diriger.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F5B6960-5859-FFDA-114A-F33AAA6E5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700" y="1345774"/>
            <a:ext cx="9144000" cy="37823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3600"/>
            </a:pPr>
            <a:r>
              <a:rPr lang="en" sz="3600" b="1" dirty="0"/>
              <a:t>Lien en HTML</a:t>
            </a:r>
            <a:endParaRPr sz="3600" b="1" dirty="0"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311700" y="939175"/>
            <a:ext cx="85206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Lien Relatif : Un lien qui spécifie le chemin relatif par rapport à la page courante.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6B8F5D-C500-0A7A-CDBC-967F97F4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700" y="1242397"/>
            <a:ext cx="9144000" cy="38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8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Lien en HTML</a:t>
            </a:r>
            <a:endParaRPr sz="3600" b="1"/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1"/>
          </p:nvPr>
        </p:nvSpPr>
        <p:spPr>
          <a:xfrm>
            <a:off x="311700" y="939175"/>
            <a:ext cx="85206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Lien vers une Ancre : 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lien qui pointe vers une section spécifique de la même page.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2D0ED05-2094-3C0C-7592-374620D0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700" y="903271"/>
            <a:ext cx="9144000" cy="40345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Lien en HTML</a:t>
            </a:r>
            <a:endParaRPr sz="3600" b="1"/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1"/>
          </p:nvPr>
        </p:nvSpPr>
        <p:spPr>
          <a:xfrm>
            <a:off x="311700" y="939175"/>
            <a:ext cx="85206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Lien vers un Email : </a:t>
            </a: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lien qui ouvre le client de messagerie avec l'adresse email préremplie.</a:t>
            </a: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fr-FR"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41092-3922-FEF7-B949-26D19283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700" y="1410729"/>
            <a:ext cx="9144000" cy="37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8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694164-4B05-345B-76DE-6C3EB817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647" y="1861370"/>
            <a:ext cx="2658139" cy="710380"/>
          </a:xfrm>
        </p:spPr>
        <p:txBody>
          <a:bodyPr/>
          <a:lstStyle/>
          <a:p>
            <a:r>
              <a:rPr lang="fr-FR" b="1" dirty="0"/>
              <a:t>LES MEDIAS</a:t>
            </a:r>
          </a:p>
        </p:txBody>
      </p:sp>
    </p:spTree>
    <p:extLst>
      <p:ext uri="{BB962C8B-B14F-4D97-AF65-F5344CB8AC3E}">
        <p14:creationId xmlns:p14="http://schemas.microsoft.com/office/powerpoint/2010/main" val="210614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Intégration de Médias</a:t>
            </a:r>
            <a:endParaRPr sz="3600" b="1"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311700" y="939175"/>
            <a:ext cx="8520600" cy="39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Balises pour Médias :</a:t>
            </a:r>
            <a:endParaRPr sz="1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Image (</a:t>
            </a:r>
            <a:r>
              <a:rPr lang="en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&lt;img&gt;</a:t>
            </a:r>
            <a:r>
              <a:rPr lang="en" sz="1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: </a:t>
            </a:r>
            <a:endParaRPr sz="1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Pour insérer une image dans une page web.</a:t>
            </a:r>
            <a:endParaRPr sz="1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7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BF31AC-5CE8-E580-9169-776B7393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489" y="1004319"/>
            <a:ext cx="9144000" cy="38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20329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473</Words>
  <Application>Microsoft Office PowerPoint</Application>
  <PresentationFormat>Affichage à l'écran (16:9)</PresentationFormat>
  <Paragraphs>72</Paragraphs>
  <Slides>21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Calibri</vt:lpstr>
      <vt:lpstr>Arial</vt:lpstr>
      <vt:lpstr>Proxima Nova</vt:lpstr>
      <vt:lpstr>Spearmint</vt:lpstr>
      <vt:lpstr>INITIATION AU  HTML &amp; CSS</vt:lpstr>
      <vt:lpstr>JOUR 2</vt:lpstr>
      <vt:lpstr>                                               Les    Liens</vt:lpstr>
      <vt:lpstr>Lien en HTML</vt:lpstr>
      <vt:lpstr>Lien en HTML</vt:lpstr>
      <vt:lpstr>Lien en HTML</vt:lpstr>
      <vt:lpstr>Lien en HTML</vt:lpstr>
      <vt:lpstr>LES MEDIAS</vt:lpstr>
      <vt:lpstr>2. Intégration de Médias</vt:lpstr>
      <vt:lpstr> Intégration de Médias</vt:lpstr>
      <vt:lpstr>Intégration de Médias</vt:lpstr>
      <vt:lpstr>LES TABLEAUX </vt:lpstr>
      <vt:lpstr>3. Tableaux en HTML</vt:lpstr>
      <vt:lpstr>Tableaux en HTML</vt:lpstr>
      <vt:lpstr>Tableaux en HTML</vt:lpstr>
      <vt:lpstr>Tableaux en HTML</vt:lpstr>
      <vt:lpstr>TRAVAUX PRATIQUES </vt:lpstr>
      <vt:lpstr>Exercices pratiques</vt:lpstr>
      <vt:lpstr>Exercices pratiques</vt:lpstr>
      <vt:lpstr>Exercices pratiques</vt:lpstr>
      <vt:lpstr>FIN du Jour 2, merci pour votre participation active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BlueLight10</dc:creator>
  <cp:lastModifiedBy>houangassi@outlook.fr</cp:lastModifiedBy>
  <cp:revision>6</cp:revision>
  <dcterms:modified xsi:type="dcterms:W3CDTF">2024-07-09T13:09:21Z</dcterms:modified>
</cp:coreProperties>
</file>